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Montserrat"/>
      <p:regular r:id="rId20"/>
      <p:bold r:id="rId21"/>
      <p:italic r:id="rId22"/>
      <p:boldItalic r:id="rId23"/>
    </p:embeddedFont>
    <p:embeddedFont>
      <p:font typeface="Michroma"/>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25" roundtripDataSignature="AMtx7mjWdifHzGPMDPfZechjzRYbRrEr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regular.fntdata"/><Relationship Id="rId22" Type="http://schemas.openxmlformats.org/officeDocument/2006/relationships/font" Target="fonts/Montserrat-italic.fntdata"/><Relationship Id="rId21" Type="http://schemas.openxmlformats.org/officeDocument/2006/relationships/font" Target="fonts/Montserrat-bold.fntdata"/><Relationship Id="rId24" Type="http://schemas.openxmlformats.org/officeDocument/2006/relationships/font" Target="fonts/Michroma-regular.fntdata"/><Relationship Id="rId23"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50">
              <a:solidFill>
                <a:srgbClr val="0B0C0C"/>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135908e20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g1135908e20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135908e209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g1135908e209_2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135908e20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g1135908e209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2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2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hyperlink" Target="https://nya.org.uk/guidance/" TargetMode="External"/><Relationship Id="rId5" Type="http://schemas.openxmlformats.org/officeDocument/2006/relationships/hyperlink" Target="https://wearencs.com/our-objectives-and-impac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
          <p:cNvSpPr txBox="1"/>
          <p:nvPr/>
        </p:nvSpPr>
        <p:spPr>
          <a:xfrm>
            <a:off x="748950" y="1948600"/>
            <a:ext cx="4556400" cy="45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400" u="none" cap="none" strike="noStrike">
                <a:solidFill>
                  <a:schemeClr val="lt1"/>
                </a:solidFill>
                <a:latin typeface="Michroma"/>
                <a:ea typeface="Michroma"/>
                <a:cs typeface="Michroma"/>
                <a:sym typeface="Michroma"/>
              </a:rPr>
              <a:t>NCS &amp; </a:t>
            </a:r>
            <a:r>
              <a:rPr b="1" lang="en-GB">
                <a:solidFill>
                  <a:schemeClr val="lt1"/>
                </a:solidFill>
                <a:latin typeface="Michroma"/>
                <a:ea typeface="Michroma"/>
                <a:cs typeface="Michroma"/>
                <a:sym typeface="Michroma"/>
              </a:rPr>
              <a:t>YOUR SCHOOL</a:t>
            </a:r>
            <a:endParaRPr b="1" i="0" sz="1400" u="none" cap="none" strike="noStrike">
              <a:solidFill>
                <a:schemeClr val="lt1"/>
              </a:solidFill>
              <a:latin typeface="Michroma"/>
              <a:ea typeface="Michroma"/>
              <a:cs typeface="Michroma"/>
              <a:sym typeface="Michroma"/>
            </a:endParaRPr>
          </a:p>
        </p:txBody>
      </p:sp>
      <p:sp>
        <p:nvSpPr>
          <p:cNvPr id="55" name="Google Shape;55;p1"/>
          <p:cNvSpPr txBox="1"/>
          <p:nvPr/>
        </p:nvSpPr>
        <p:spPr>
          <a:xfrm>
            <a:off x="506675" y="3020875"/>
            <a:ext cx="2104200" cy="103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GB" sz="1000">
                <a:solidFill>
                  <a:schemeClr val="lt1"/>
                </a:solidFill>
                <a:latin typeface="Michroma"/>
                <a:ea typeface="Michroma"/>
                <a:cs typeface="Michroma"/>
                <a:sym typeface="Michroma"/>
              </a:rPr>
              <a:t>Chantelle Nassau </a:t>
            </a:r>
            <a:endParaRPr b="1" i="0" sz="1000" u="none" cap="none" strike="noStrike">
              <a:solidFill>
                <a:schemeClr val="lt1"/>
              </a:solidFill>
              <a:latin typeface="Michroma"/>
              <a:ea typeface="Michroma"/>
              <a:cs typeface="Michroma"/>
              <a:sym typeface="Michroma"/>
            </a:endParaRPr>
          </a:p>
          <a:p>
            <a:pPr indent="0" lvl="0" marL="0" marR="0" rtl="0" algn="l">
              <a:lnSpc>
                <a:spcPct val="100000"/>
              </a:lnSpc>
              <a:spcBef>
                <a:spcPts val="0"/>
              </a:spcBef>
              <a:spcAft>
                <a:spcPts val="0"/>
              </a:spcAft>
              <a:buClr>
                <a:srgbClr val="000000"/>
              </a:buClr>
              <a:buSzPts val="1000"/>
              <a:buFont typeface="Arial"/>
              <a:buNone/>
            </a:pPr>
            <a:r>
              <a:rPr i="1" lang="en-GB" sz="1000">
                <a:solidFill>
                  <a:schemeClr val="lt1"/>
                </a:solidFill>
                <a:latin typeface="Michroma"/>
                <a:ea typeface="Michroma"/>
                <a:cs typeface="Michroma"/>
                <a:sym typeface="Michroma"/>
              </a:rPr>
              <a:t>Head of NCS </a:t>
            </a:r>
            <a:endParaRPr b="0" i="1" sz="1000" u="none" cap="none" strike="noStrike">
              <a:solidFill>
                <a:schemeClr val="lt1"/>
              </a:solidFill>
              <a:latin typeface="Michroma"/>
              <a:ea typeface="Michroma"/>
              <a:cs typeface="Michroma"/>
              <a:sym typeface="Michroma"/>
            </a:endParaRPr>
          </a:p>
          <a:p>
            <a:pPr indent="0" lvl="0" marL="0" marR="0" rtl="0" algn="l">
              <a:lnSpc>
                <a:spcPct val="100000"/>
              </a:lnSpc>
              <a:spcBef>
                <a:spcPts val="0"/>
              </a:spcBef>
              <a:spcAft>
                <a:spcPts val="0"/>
              </a:spcAft>
              <a:buClr>
                <a:srgbClr val="000000"/>
              </a:buClr>
              <a:buSzPts val="1000"/>
              <a:buFont typeface="Arial"/>
              <a:buNone/>
            </a:pPr>
            <a:r>
              <a:rPr lang="en-GB" sz="1000">
                <a:solidFill>
                  <a:schemeClr val="lt1"/>
                </a:solidFill>
                <a:latin typeface="Michroma"/>
                <a:ea typeface="Michroma"/>
                <a:cs typeface="Michroma"/>
                <a:sym typeface="Michroma"/>
              </a:rPr>
              <a:t>07468606698</a:t>
            </a:r>
            <a:endParaRPr sz="1000">
              <a:solidFill>
                <a:schemeClr val="lt1"/>
              </a:solidFill>
              <a:latin typeface="Michroma"/>
              <a:ea typeface="Michroma"/>
              <a:cs typeface="Michroma"/>
              <a:sym typeface="Michroma"/>
            </a:endParaRPr>
          </a:p>
          <a:p>
            <a:pPr indent="0" lvl="0" marL="0" marR="0" rtl="0" algn="l">
              <a:lnSpc>
                <a:spcPct val="100000"/>
              </a:lnSpc>
              <a:spcBef>
                <a:spcPts val="0"/>
              </a:spcBef>
              <a:spcAft>
                <a:spcPts val="0"/>
              </a:spcAft>
              <a:buClr>
                <a:srgbClr val="000000"/>
              </a:buClr>
              <a:buSzPts val="1000"/>
              <a:buFont typeface="Arial"/>
              <a:buNone/>
            </a:pPr>
            <a:r>
              <a:rPr lang="en-GB" sz="1000">
                <a:solidFill>
                  <a:schemeClr val="lt1"/>
                </a:solidFill>
                <a:latin typeface="Michroma"/>
                <a:ea typeface="Michroma"/>
                <a:cs typeface="Michroma"/>
                <a:sym typeface="Michroma"/>
              </a:rPr>
              <a:t>chantelle.nassau@bcfccommunity.co.uk</a:t>
            </a:r>
            <a:endParaRPr sz="1000">
              <a:solidFill>
                <a:schemeClr val="lt1"/>
              </a:solidFill>
              <a:latin typeface="Michroma"/>
              <a:ea typeface="Michroma"/>
              <a:cs typeface="Michroma"/>
              <a:sym typeface="Michr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 name="Shape 99"/>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 name="Shape 107"/>
        <p:cNvGrpSpPr/>
        <p:nvPr/>
      </p:nvGrpSpPr>
      <p:grpSpPr>
        <a:xfrm>
          <a:off x="0" y="0"/>
          <a:ext cx="0" cy="0"/>
          <a:chOff x="0" y="0"/>
          <a:chExt cx="0" cy="0"/>
        </a:xfrm>
      </p:grpSpPr>
      <p:sp>
        <p:nvSpPr>
          <p:cNvPr id="108" name="Google Shape;108;g1135908e209_0_5"/>
          <p:cNvSpPr txBox="1"/>
          <p:nvPr>
            <p:ph type="ctrTitle"/>
          </p:nvPr>
        </p:nvSpPr>
        <p:spPr>
          <a:xfrm>
            <a:off x="192500" y="235550"/>
            <a:ext cx="8520600" cy="839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GB" sz="3000">
                <a:latin typeface="Michroma"/>
                <a:ea typeface="Michroma"/>
                <a:cs typeface="Michroma"/>
                <a:sym typeface="Michroma"/>
              </a:rPr>
              <a:t>TIMELINE</a:t>
            </a:r>
            <a:endParaRPr b="1" sz="3000">
              <a:latin typeface="Michroma"/>
              <a:ea typeface="Michroma"/>
              <a:cs typeface="Michroma"/>
              <a:sym typeface="Michroma"/>
            </a:endParaRPr>
          </a:p>
        </p:txBody>
      </p:sp>
      <p:sp>
        <p:nvSpPr>
          <p:cNvPr id="109" name="Google Shape;109;g1135908e209_0_5"/>
          <p:cNvSpPr txBox="1"/>
          <p:nvPr>
            <p:ph idx="1" type="subTitle"/>
          </p:nvPr>
        </p:nvSpPr>
        <p:spPr>
          <a:xfrm>
            <a:off x="311700" y="1259750"/>
            <a:ext cx="3342300" cy="3681900"/>
          </a:xfrm>
          <a:prstGeom prst="rect">
            <a:avLst/>
          </a:prstGeom>
          <a:noFill/>
          <a:ln>
            <a:noFill/>
          </a:ln>
        </p:spPr>
        <p:txBody>
          <a:bodyPr anchorCtr="0" anchor="t" bIns="91425" lIns="91425" spcFirstLastPara="1" rIns="91425" wrap="square" tIns="91425">
            <a:noAutofit/>
          </a:bodyPr>
          <a:lstStyle/>
          <a:p>
            <a:pPr indent="0" lvl="0" marL="0" rtl="0" algn="l">
              <a:lnSpc>
                <a:spcPct val="138000"/>
              </a:lnSpc>
              <a:spcBef>
                <a:spcPts val="1000"/>
              </a:spcBef>
              <a:spcAft>
                <a:spcPts val="0"/>
              </a:spcAft>
              <a:buSzPts val="1100"/>
              <a:buNone/>
            </a:pPr>
            <a:r>
              <a:rPr lang="en-GB" sz="900" u="sng">
                <a:solidFill>
                  <a:schemeClr val="dk1"/>
                </a:solidFill>
                <a:highlight>
                  <a:srgbClr val="FFFFFF"/>
                </a:highlight>
              </a:rPr>
              <a:t>EVENTS-</a:t>
            </a:r>
            <a:endParaRPr sz="900" u="sng">
              <a:solidFill>
                <a:schemeClr val="dk1"/>
              </a:solidFill>
              <a:highlight>
                <a:srgbClr val="FFFFFF"/>
              </a:highlight>
            </a:endParaRPr>
          </a:p>
          <a:p>
            <a:pPr indent="0" lvl="0" marL="0" rtl="0" algn="l">
              <a:lnSpc>
                <a:spcPct val="138000"/>
              </a:lnSpc>
              <a:spcBef>
                <a:spcPts val="1000"/>
              </a:spcBef>
              <a:spcAft>
                <a:spcPts val="0"/>
              </a:spcAft>
              <a:buSzPts val="1100"/>
              <a:buNone/>
            </a:pPr>
            <a:r>
              <a:rPr lang="en-GB" sz="900">
                <a:solidFill>
                  <a:schemeClr val="dk1"/>
                </a:solidFill>
                <a:highlight>
                  <a:srgbClr val="FFFFFF"/>
                </a:highlight>
              </a:rPr>
              <a:t>JANUARY/FEBRUARY- 1st Assembly</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rPr lang="en-GB" sz="900">
                <a:solidFill>
                  <a:schemeClr val="dk1"/>
                </a:solidFill>
                <a:highlight>
                  <a:srgbClr val="FFFFFF"/>
                </a:highlight>
              </a:rPr>
              <a:t>JANUARY/FEBRUARY- follow up stand on the </a:t>
            </a:r>
            <a:r>
              <a:rPr lang="en-GB" sz="900">
                <a:solidFill>
                  <a:schemeClr val="dk1"/>
                </a:solidFill>
                <a:highlight>
                  <a:srgbClr val="FFFFFF"/>
                </a:highlight>
              </a:rPr>
              <a:t>same day as the assembly</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rPr lang="en-GB" sz="900">
                <a:solidFill>
                  <a:schemeClr val="dk1"/>
                </a:solidFill>
                <a:highlight>
                  <a:srgbClr val="FFFFFF"/>
                </a:highlight>
              </a:rPr>
              <a:t>JANUARY/FEBRUARY- follow up stand a week after the assembly</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rPr lang="en-GB" sz="900">
                <a:solidFill>
                  <a:schemeClr val="dk1"/>
                </a:solidFill>
                <a:highlight>
                  <a:srgbClr val="FFFFFF"/>
                </a:highlight>
              </a:rPr>
              <a:t>FEBRUARY/MARCH- 2nd Assembly</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rPr lang="en-GB" sz="900">
                <a:solidFill>
                  <a:schemeClr val="dk1"/>
                </a:solidFill>
                <a:highlight>
                  <a:srgbClr val="FFFFFF"/>
                </a:highlight>
              </a:rPr>
              <a:t>FEBRUARY/MARCH- follow up stand on the same day as the assembly</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rPr lang="en-GB" sz="900">
                <a:solidFill>
                  <a:schemeClr val="dk1"/>
                </a:solidFill>
                <a:highlight>
                  <a:srgbClr val="FFFFFF"/>
                </a:highlight>
              </a:rPr>
              <a:t>FEBRUARY/MARCH- follow up stand a week after the assembly</a:t>
            </a:r>
            <a:endParaRPr sz="900">
              <a:solidFill>
                <a:schemeClr val="dk1"/>
              </a:solidFill>
              <a:highlight>
                <a:srgbClr val="FFFFFF"/>
              </a:highlight>
            </a:endParaRPr>
          </a:p>
          <a:p>
            <a:pPr indent="0" lvl="0" marL="0" rtl="0" algn="l">
              <a:lnSpc>
                <a:spcPct val="115000"/>
              </a:lnSpc>
              <a:spcBef>
                <a:spcPts val="1000"/>
              </a:spcBef>
              <a:spcAft>
                <a:spcPts val="0"/>
              </a:spcAft>
              <a:buNone/>
            </a:pPr>
            <a:r>
              <a:t/>
            </a:r>
            <a:endParaRPr sz="800">
              <a:solidFill>
                <a:srgbClr val="262626"/>
              </a:solidFill>
            </a:endParaRPr>
          </a:p>
          <a:p>
            <a:pPr indent="0" lvl="0" marL="0" rtl="0" algn="l">
              <a:lnSpc>
                <a:spcPct val="115000"/>
              </a:lnSpc>
              <a:spcBef>
                <a:spcPts val="0"/>
              </a:spcBef>
              <a:spcAft>
                <a:spcPts val="0"/>
              </a:spcAft>
              <a:buNone/>
            </a:pPr>
            <a:r>
              <a:t/>
            </a:r>
            <a:endParaRPr sz="1200">
              <a:solidFill>
                <a:srgbClr val="262626"/>
              </a:solidFill>
              <a:latin typeface="Montserrat"/>
              <a:ea typeface="Montserrat"/>
              <a:cs typeface="Montserrat"/>
              <a:sym typeface="Montserrat"/>
            </a:endParaRPr>
          </a:p>
          <a:p>
            <a:pPr indent="0" lvl="0" marL="0" rtl="0" algn="l">
              <a:lnSpc>
                <a:spcPct val="138000"/>
              </a:lnSpc>
              <a:spcBef>
                <a:spcPts val="1000"/>
              </a:spcBef>
              <a:spcAft>
                <a:spcPts val="0"/>
              </a:spcAft>
              <a:buSzPts val="1100"/>
              <a:buNone/>
            </a:pPr>
            <a:r>
              <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t/>
            </a:r>
            <a:endParaRPr sz="900">
              <a:solidFill>
                <a:schemeClr val="dk1"/>
              </a:solidFill>
              <a:highlight>
                <a:srgbClr val="FFFFFF"/>
              </a:highlight>
            </a:endParaRPr>
          </a:p>
          <a:p>
            <a:pPr indent="0" lvl="0" marL="0" rtl="0" algn="l">
              <a:lnSpc>
                <a:spcPct val="138000"/>
              </a:lnSpc>
              <a:spcBef>
                <a:spcPts val="1000"/>
              </a:spcBef>
              <a:spcAft>
                <a:spcPts val="1000"/>
              </a:spcAft>
              <a:buSzPts val="1100"/>
              <a:buNone/>
            </a:pPr>
            <a:r>
              <a:t/>
            </a:r>
            <a:endParaRPr sz="900">
              <a:solidFill>
                <a:schemeClr val="dk1"/>
              </a:solidFill>
              <a:highlight>
                <a:srgbClr val="FFFFFF"/>
              </a:highlight>
            </a:endParaRPr>
          </a:p>
        </p:txBody>
      </p:sp>
      <p:sp>
        <p:nvSpPr>
          <p:cNvPr id="110" name="Google Shape;110;g1135908e209_0_5"/>
          <p:cNvSpPr txBox="1"/>
          <p:nvPr/>
        </p:nvSpPr>
        <p:spPr>
          <a:xfrm>
            <a:off x="4905800" y="1259750"/>
            <a:ext cx="3713700" cy="3515100"/>
          </a:xfrm>
          <a:prstGeom prst="rect">
            <a:avLst/>
          </a:prstGeom>
          <a:noFill/>
          <a:ln>
            <a:noFill/>
          </a:ln>
        </p:spPr>
        <p:txBody>
          <a:bodyPr anchorCtr="0" anchor="t" bIns="91425" lIns="91425" spcFirstLastPara="1" rIns="91425" wrap="square" tIns="91425">
            <a:spAutoFit/>
          </a:bodyPr>
          <a:lstStyle/>
          <a:p>
            <a:pPr indent="0" lvl="0" marL="0" rtl="0" algn="l">
              <a:lnSpc>
                <a:spcPct val="138000"/>
              </a:lnSpc>
              <a:spcBef>
                <a:spcPts val="1000"/>
              </a:spcBef>
              <a:spcAft>
                <a:spcPts val="0"/>
              </a:spcAft>
              <a:buNone/>
            </a:pPr>
            <a:r>
              <a:rPr lang="en-GB" sz="900" u="sng">
                <a:solidFill>
                  <a:schemeClr val="dk1"/>
                </a:solidFill>
                <a:highlight>
                  <a:srgbClr val="FFFFFF"/>
                </a:highlight>
              </a:rPr>
              <a:t>ADDITIONALLY</a:t>
            </a:r>
            <a:endParaRPr sz="900">
              <a:solidFill>
                <a:schemeClr val="dk1"/>
              </a:solidFill>
              <a:highlight>
                <a:srgbClr val="FFFFFF"/>
              </a:highlight>
            </a:endParaRPr>
          </a:p>
          <a:p>
            <a:pPr indent="0" lvl="0" marL="0" rtl="0" algn="l">
              <a:lnSpc>
                <a:spcPct val="138000"/>
              </a:lnSpc>
              <a:spcBef>
                <a:spcPts val="1000"/>
              </a:spcBef>
              <a:spcAft>
                <a:spcPts val="0"/>
              </a:spcAft>
              <a:buClr>
                <a:schemeClr val="dk1"/>
              </a:buClr>
              <a:buSzPts val="1100"/>
              <a:buFont typeface="Arial"/>
              <a:buNone/>
            </a:pPr>
            <a:r>
              <a:rPr lang="en-GB" sz="900">
                <a:solidFill>
                  <a:schemeClr val="dk1"/>
                </a:solidFill>
                <a:highlight>
                  <a:srgbClr val="FFFFFF"/>
                </a:highlight>
              </a:rPr>
              <a:t>S</a:t>
            </a:r>
            <a:r>
              <a:rPr lang="en-GB" sz="900">
                <a:solidFill>
                  <a:schemeClr val="dk1"/>
                </a:solidFill>
                <a:highlight>
                  <a:srgbClr val="FFFFFF"/>
                </a:highlight>
              </a:rPr>
              <a:t>tands throughout the year</a:t>
            </a:r>
            <a:endParaRPr sz="900">
              <a:solidFill>
                <a:schemeClr val="dk1"/>
              </a:solidFill>
              <a:highlight>
                <a:srgbClr val="FFFFFF"/>
              </a:highlight>
            </a:endParaRPr>
          </a:p>
          <a:p>
            <a:pPr indent="0" lvl="0" marL="0" rtl="0" algn="l">
              <a:lnSpc>
                <a:spcPct val="138000"/>
              </a:lnSpc>
              <a:spcBef>
                <a:spcPts val="1000"/>
              </a:spcBef>
              <a:spcAft>
                <a:spcPts val="0"/>
              </a:spcAft>
              <a:buClr>
                <a:schemeClr val="dk1"/>
              </a:buClr>
              <a:buSzPts val="1100"/>
              <a:buFont typeface="Arial"/>
              <a:buNone/>
            </a:pPr>
            <a:r>
              <a:rPr lang="en-GB" sz="900">
                <a:solidFill>
                  <a:schemeClr val="dk1"/>
                </a:solidFill>
                <a:highlight>
                  <a:srgbClr val="FFFFFF"/>
                </a:highlight>
              </a:rPr>
              <a:t>Skills booster (if applicable)</a:t>
            </a:r>
            <a:endParaRPr sz="900">
              <a:solidFill>
                <a:schemeClr val="dk1"/>
              </a:solidFill>
              <a:highlight>
                <a:srgbClr val="FFFFFF"/>
              </a:highlight>
            </a:endParaRPr>
          </a:p>
          <a:p>
            <a:pPr indent="0" lvl="0" marL="0" rtl="0" algn="l">
              <a:lnSpc>
                <a:spcPct val="138000"/>
              </a:lnSpc>
              <a:spcBef>
                <a:spcPts val="1000"/>
              </a:spcBef>
              <a:spcAft>
                <a:spcPts val="0"/>
              </a:spcAft>
              <a:buClr>
                <a:schemeClr val="dk1"/>
              </a:buClr>
              <a:buSzPts val="1100"/>
              <a:buFont typeface="Arial"/>
              <a:buNone/>
            </a:pPr>
            <a:r>
              <a:rPr lang="en-GB" sz="900">
                <a:solidFill>
                  <a:schemeClr val="dk1"/>
                </a:solidFill>
                <a:highlight>
                  <a:srgbClr val="FFFFFF"/>
                </a:highlight>
              </a:rPr>
              <a:t>Parents evenings, careers fairs- other year group events</a:t>
            </a:r>
            <a:endParaRPr sz="900">
              <a:solidFill>
                <a:schemeClr val="dk1"/>
              </a:solidFill>
              <a:highlight>
                <a:srgbClr val="FFFFFF"/>
              </a:highlight>
            </a:endParaRPr>
          </a:p>
          <a:p>
            <a:pPr indent="0" lvl="0" marL="0" rtl="0" algn="l">
              <a:lnSpc>
                <a:spcPct val="138000"/>
              </a:lnSpc>
              <a:spcBef>
                <a:spcPts val="1000"/>
              </a:spcBef>
              <a:spcAft>
                <a:spcPts val="0"/>
              </a:spcAft>
              <a:buNone/>
            </a:pPr>
            <a:r>
              <a:t/>
            </a:r>
            <a:endParaRPr sz="900" u="sng">
              <a:solidFill>
                <a:schemeClr val="dk1"/>
              </a:solidFill>
              <a:highlight>
                <a:srgbClr val="FFFFFF"/>
              </a:highlight>
            </a:endParaRPr>
          </a:p>
          <a:p>
            <a:pPr indent="0" lvl="0" marL="0" rtl="0" algn="l">
              <a:lnSpc>
                <a:spcPct val="138000"/>
              </a:lnSpc>
              <a:spcBef>
                <a:spcPts val="1000"/>
              </a:spcBef>
              <a:spcAft>
                <a:spcPts val="0"/>
              </a:spcAft>
              <a:buNone/>
            </a:pPr>
            <a:r>
              <a:t/>
            </a:r>
            <a:endParaRPr sz="900" u="sng">
              <a:solidFill>
                <a:schemeClr val="dk1"/>
              </a:solidFill>
              <a:highlight>
                <a:srgbClr val="FFFFFF"/>
              </a:highlight>
            </a:endParaRPr>
          </a:p>
          <a:p>
            <a:pPr indent="0" lvl="0" marL="0" rtl="0" algn="l">
              <a:lnSpc>
                <a:spcPct val="138000"/>
              </a:lnSpc>
              <a:spcBef>
                <a:spcPts val="1000"/>
              </a:spcBef>
              <a:spcAft>
                <a:spcPts val="0"/>
              </a:spcAft>
              <a:buClr>
                <a:schemeClr val="dk1"/>
              </a:buClr>
              <a:buSzPts val="1100"/>
              <a:buFont typeface="Arial"/>
              <a:buNone/>
            </a:pPr>
            <a:r>
              <a:rPr lang="en-GB" sz="900" u="sng">
                <a:solidFill>
                  <a:schemeClr val="dk1"/>
                </a:solidFill>
                <a:highlight>
                  <a:srgbClr val="FFFFFF"/>
                </a:highlight>
              </a:rPr>
              <a:t>It would also be helpful if you could:</a:t>
            </a:r>
            <a:endParaRPr sz="900" u="sng">
              <a:solidFill>
                <a:schemeClr val="dk1"/>
              </a:solidFill>
              <a:highlight>
                <a:srgbClr val="FFFFFF"/>
              </a:highlight>
            </a:endParaRPr>
          </a:p>
          <a:p>
            <a:pPr indent="0" lvl="0" marL="0" rtl="0" algn="l">
              <a:lnSpc>
                <a:spcPct val="115000"/>
              </a:lnSpc>
              <a:spcBef>
                <a:spcPts val="1000"/>
              </a:spcBef>
              <a:spcAft>
                <a:spcPts val="0"/>
              </a:spcAft>
              <a:buNone/>
            </a:pPr>
            <a:r>
              <a:rPr lang="en-GB" sz="900">
                <a:solidFill>
                  <a:srgbClr val="262626"/>
                </a:solidFill>
              </a:rPr>
              <a:t>Promote NCS on your schools social media channels</a:t>
            </a:r>
            <a:endParaRPr sz="900">
              <a:solidFill>
                <a:srgbClr val="262626"/>
              </a:solidFill>
            </a:endParaRPr>
          </a:p>
          <a:p>
            <a:pPr indent="0" lvl="0" marL="0" rtl="0" algn="l">
              <a:lnSpc>
                <a:spcPct val="115000"/>
              </a:lnSpc>
              <a:spcBef>
                <a:spcPts val="0"/>
              </a:spcBef>
              <a:spcAft>
                <a:spcPts val="0"/>
              </a:spcAft>
              <a:buClr>
                <a:schemeClr val="dk1"/>
              </a:buClr>
              <a:buSzPts val="1100"/>
              <a:buFont typeface="Arial"/>
              <a:buNone/>
            </a:pPr>
            <a:r>
              <a:t/>
            </a:r>
            <a:endParaRPr sz="900">
              <a:solidFill>
                <a:srgbClr val="262626"/>
              </a:solidFill>
            </a:endParaRPr>
          </a:p>
          <a:p>
            <a:pPr indent="0" lvl="0" marL="0" rtl="0" algn="l">
              <a:lnSpc>
                <a:spcPct val="115000"/>
              </a:lnSpc>
              <a:spcBef>
                <a:spcPts val="0"/>
              </a:spcBef>
              <a:spcAft>
                <a:spcPts val="0"/>
              </a:spcAft>
              <a:buNone/>
            </a:pPr>
            <a:r>
              <a:rPr lang="en-GB" sz="900">
                <a:solidFill>
                  <a:srgbClr val="262626"/>
                </a:solidFill>
              </a:rPr>
              <a:t>Put up posters, physical and digital (if available)</a:t>
            </a:r>
            <a:endParaRPr sz="900">
              <a:solidFill>
                <a:srgbClr val="262626"/>
              </a:solidFill>
            </a:endParaRPr>
          </a:p>
          <a:p>
            <a:pPr indent="0" lvl="0" marL="0" rtl="0" algn="l">
              <a:lnSpc>
                <a:spcPct val="115000"/>
              </a:lnSpc>
              <a:spcBef>
                <a:spcPts val="0"/>
              </a:spcBef>
              <a:spcAft>
                <a:spcPts val="0"/>
              </a:spcAft>
              <a:buClr>
                <a:schemeClr val="dk1"/>
              </a:buClr>
              <a:buSzPts val="1100"/>
              <a:buFont typeface="Arial"/>
              <a:buNone/>
            </a:pPr>
            <a:r>
              <a:t/>
            </a:r>
            <a:endParaRPr sz="900">
              <a:solidFill>
                <a:srgbClr val="262626"/>
              </a:solidFill>
            </a:endParaRPr>
          </a:p>
          <a:p>
            <a:pPr indent="0" lvl="0" marL="0" rtl="0" algn="l">
              <a:lnSpc>
                <a:spcPct val="115000"/>
              </a:lnSpc>
              <a:spcBef>
                <a:spcPts val="0"/>
              </a:spcBef>
              <a:spcAft>
                <a:spcPts val="0"/>
              </a:spcAft>
              <a:buClr>
                <a:schemeClr val="dk1"/>
              </a:buClr>
              <a:buSzPts val="1100"/>
              <a:buFont typeface="Arial"/>
              <a:buNone/>
            </a:pPr>
            <a:r>
              <a:rPr lang="en-GB" sz="900">
                <a:solidFill>
                  <a:srgbClr val="262626"/>
                </a:solidFill>
              </a:rPr>
              <a:t>Send out letters and Comms to parents and students</a:t>
            </a:r>
            <a:endParaRPr sz="900">
              <a:solidFill>
                <a:srgbClr val="262626"/>
              </a:solidFill>
            </a:endParaRPr>
          </a:p>
          <a:p>
            <a:pPr indent="0" lvl="0" marL="0" rtl="0" algn="l">
              <a:lnSpc>
                <a:spcPct val="115000"/>
              </a:lnSpc>
              <a:spcBef>
                <a:spcPts val="0"/>
              </a:spcBef>
              <a:spcAft>
                <a:spcPts val="0"/>
              </a:spcAft>
              <a:buClr>
                <a:schemeClr val="dk1"/>
              </a:buClr>
              <a:buSzPts val="1100"/>
              <a:buFont typeface="Arial"/>
              <a:buNone/>
            </a:pPr>
            <a:r>
              <a:t/>
            </a:r>
            <a:endParaRPr sz="900">
              <a:solidFill>
                <a:srgbClr val="262626"/>
              </a:solidFill>
            </a:endParaRPr>
          </a:p>
          <a:p>
            <a:pPr indent="0" lvl="0" marL="0" rtl="0" algn="l">
              <a:lnSpc>
                <a:spcPct val="115000"/>
              </a:lnSpc>
              <a:spcBef>
                <a:spcPts val="0"/>
              </a:spcBef>
              <a:spcAft>
                <a:spcPts val="0"/>
              </a:spcAft>
              <a:buClr>
                <a:schemeClr val="dk1"/>
              </a:buClr>
              <a:buSzPts val="1100"/>
              <a:buFont typeface="Arial"/>
              <a:buNone/>
            </a:pPr>
            <a:r>
              <a:rPr lang="en-GB" sz="900">
                <a:solidFill>
                  <a:srgbClr val="262626"/>
                </a:solidFill>
              </a:rPr>
              <a:t>(this can be found on the NCS portal which you will have access too)</a:t>
            </a:r>
            <a:endParaRPr sz="900">
              <a:solidFill>
                <a:srgbClr val="26262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 name="Shape 114"/>
        <p:cNvGrpSpPr/>
        <p:nvPr/>
      </p:nvGrpSpPr>
      <p:grpSpPr>
        <a:xfrm>
          <a:off x="0" y="0"/>
          <a:ext cx="0" cy="0"/>
          <a:chOff x="0" y="0"/>
          <a:chExt cx="0" cy="0"/>
        </a:xfrm>
      </p:grpSpPr>
      <p:sp>
        <p:nvSpPr>
          <p:cNvPr id="115" name="Google Shape;115;p20"/>
          <p:cNvSpPr txBox="1"/>
          <p:nvPr/>
        </p:nvSpPr>
        <p:spPr>
          <a:xfrm>
            <a:off x="453600" y="3590900"/>
            <a:ext cx="2049900" cy="10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chemeClr val="lt1"/>
                </a:solidFill>
                <a:latin typeface="Michroma"/>
                <a:ea typeface="Michroma"/>
                <a:cs typeface="Michroma"/>
                <a:sym typeface="Michroma"/>
              </a:rPr>
              <a:t>Chantelle Nassau </a:t>
            </a:r>
            <a:endParaRPr b="1" sz="1000">
              <a:solidFill>
                <a:schemeClr val="lt1"/>
              </a:solidFill>
              <a:latin typeface="Michroma"/>
              <a:ea typeface="Michroma"/>
              <a:cs typeface="Michroma"/>
              <a:sym typeface="Michroma"/>
            </a:endParaRPr>
          </a:p>
          <a:p>
            <a:pPr indent="0" lvl="0" marL="0" rtl="0" algn="l">
              <a:spcBef>
                <a:spcPts val="0"/>
              </a:spcBef>
              <a:spcAft>
                <a:spcPts val="0"/>
              </a:spcAft>
              <a:buClr>
                <a:schemeClr val="dk1"/>
              </a:buClr>
              <a:buSzPts val="1000"/>
              <a:buFont typeface="Arial"/>
              <a:buNone/>
            </a:pPr>
            <a:r>
              <a:rPr i="1" lang="en-GB" sz="1000">
                <a:solidFill>
                  <a:schemeClr val="lt1"/>
                </a:solidFill>
                <a:latin typeface="Michroma"/>
                <a:ea typeface="Michroma"/>
                <a:cs typeface="Michroma"/>
                <a:sym typeface="Michroma"/>
              </a:rPr>
              <a:t>Head of NCS </a:t>
            </a:r>
            <a:endParaRPr i="1" sz="1000">
              <a:solidFill>
                <a:schemeClr val="lt1"/>
              </a:solidFill>
              <a:latin typeface="Michroma"/>
              <a:ea typeface="Michroma"/>
              <a:cs typeface="Michroma"/>
              <a:sym typeface="Michroma"/>
            </a:endParaRPr>
          </a:p>
          <a:p>
            <a:pPr indent="0" lvl="0" marL="0" rtl="0" algn="l">
              <a:spcBef>
                <a:spcPts val="0"/>
              </a:spcBef>
              <a:spcAft>
                <a:spcPts val="0"/>
              </a:spcAft>
              <a:buClr>
                <a:schemeClr val="dk1"/>
              </a:buClr>
              <a:buSzPts val="1000"/>
              <a:buFont typeface="Arial"/>
              <a:buNone/>
            </a:pPr>
            <a:r>
              <a:rPr lang="en-GB" sz="1000">
                <a:solidFill>
                  <a:schemeClr val="lt1"/>
                </a:solidFill>
                <a:latin typeface="Michroma"/>
                <a:ea typeface="Michroma"/>
                <a:cs typeface="Michroma"/>
                <a:sym typeface="Michroma"/>
              </a:rPr>
              <a:t>07468606698</a:t>
            </a:r>
            <a:endParaRPr sz="1000">
              <a:solidFill>
                <a:schemeClr val="lt1"/>
              </a:solidFill>
              <a:latin typeface="Michroma"/>
              <a:ea typeface="Michroma"/>
              <a:cs typeface="Michroma"/>
              <a:sym typeface="Michroma"/>
            </a:endParaRPr>
          </a:p>
          <a:p>
            <a:pPr indent="0" lvl="0" marL="0" rtl="0" algn="l">
              <a:spcBef>
                <a:spcPts val="0"/>
              </a:spcBef>
              <a:spcAft>
                <a:spcPts val="0"/>
              </a:spcAft>
              <a:buClr>
                <a:schemeClr val="dk1"/>
              </a:buClr>
              <a:buSzPts val="1000"/>
              <a:buFont typeface="Arial"/>
              <a:buNone/>
            </a:pPr>
            <a:r>
              <a:rPr lang="en-GB" sz="1000">
                <a:solidFill>
                  <a:schemeClr val="lt1"/>
                </a:solidFill>
                <a:latin typeface="Michroma"/>
                <a:ea typeface="Michroma"/>
                <a:cs typeface="Michroma"/>
                <a:sym typeface="Michroma"/>
              </a:rPr>
              <a:t>chantelle.nassau@bcfccommunity.co.uk</a:t>
            </a:r>
            <a:endParaRPr b="1" sz="1000">
              <a:solidFill>
                <a:schemeClr val="lt1"/>
              </a:solidFill>
              <a:latin typeface="Michroma"/>
              <a:ea typeface="Michroma"/>
              <a:cs typeface="Michroma"/>
              <a:sym typeface="Michrom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 name="Shape 63"/>
        <p:cNvGrpSpPr/>
        <p:nvPr/>
      </p:nvGrpSpPr>
      <p:grpSpPr>
        <a:xfrm>
          <a:off x="0" y="0"/>
          <a:ext cx="0" cy="0"/>
          <a:chOff x="0" y="0"/>
          <a:chExt cx="0" cy="0"/>
        </a:xfrm>
      </p:grpSpPr>
      <p:sp>
        <p:nvSpPr>
          <p:cNvPr id="64" name="Google Shape;64;p5"/>
          <p:cNvSpPr txBox="1"/>
          <p:nvPr/>
        </p:nvSpPr>
        <p:spPr>
          <a:xfrm>
            <a:off x="-2124975" y="1754450"/>
            <a:ext cx="2408400" cy="15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 name="Shape 6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 name="Shape 72"/>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7"/>
          <p:cNvSpPr txBox="1"/>
          <p:nvPr>
            <p:ph type="ctrTitle"/>
          </p:nvPr>
        </p:nvSpPr>
        <p:spPr>
          <a:xfrm>
            <a:off x="311700" y="420350"/>
            <a:ext cx="8520600" cy="839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en-GB" sz="3000">
                <a:latin typeface="Michroma"/>
                <a:ea typeface="Michroma"/>
                <a:cs typeface="Michroma"/>
                <a:sym typeface="Michroma"/>
              </a:rPr>
              <a:t>NCS</a:t>
            </a:r>
            <a:endParaRPr b="1" sz="3000">
              <a:latin typeface="Michroma"/>
              <a:ea typeface="Michroma"/>
              <a:cs typeface="Michroma"/>
              <a:sym typeface="Michroma"/>
            </a:endParaRPr>
          </a:p>
        </p:txBody>
      </p:sp>
      <p:sp>
        <p:nvSpPr>
          <p:cNvPr id="78" name="Google Shape;78;p7"/>
          <p:cNvSpPr txBox="1"/>
          <p:nvPr>
            <p:ph idx="1" type="subTitle"/>
          </p:nvPr>
        </p:nvSpPr>
        <p:spPr>
          <a:xfrm>
            <a:off x="311700" y="1695500"/>
            <a:ext cx="8520600" cy="2977800"/>
          </a:xfrm>
          <a:prstGeom prst="rect">
            <a:avLst/>
          </a:prstGeom>
          <a:noFill/>
          <a:ln>
            <a:noFill/>
          </a:ln>
        </p:spPr>
        <p:txBody>
          <a:bodyPr anchorCtr="0" anchor="t" bIns="91425" lIns="91425" spcFirstLastPara="1" rIns="91425" wrap="square" tIns="91425">
            <a:noAutofit/>
          </a:bodyPr>
          <a:lstStyle/>
          <a:p>
            <a:pPr indent="0" lvl="0" marL="0" rtl="0" algn="l">
              <a:lnSpc>
                <a:spcPct val="138000"/>
              </a:lnSpc>
              <a:spcBef>
                <a:spcPts val="1000"/>
              </a:spcBef>
              <a:spcAft>
                <a:spcPts val="0"/>
              </a:spcAft>
              <a:buClr>
                <a:schemeClr val="dk1"/>
              </a:buClr>
              <a:buSzPts val="1100"/>
              <a:buFont typeface="Arial"/>
              <a:buNone/>
            </a:pPr>
            <a:r>
              <a:rPr lang="en-GB" sz="900">
                <a:solidFill>
                  <a:srgbClr val="222222"/>
                </a:solidFill>
                <a:highlight>
                  <a:srgbClr val="FFFFFF"/>
                </a:highlight>
              </a:rPr>
              <a:t>NCS is a government backed programme established in 2011 to help build a more cohesive, mobile and engaged society. By bringing together young people from different backgrounds for a unique shared experience, NCS helps them to become better individuals, and in turn better citizens. NCS is open to 16 and 17 year-olds across England and Northern Ireland. The two week programme, which takes place in school holidays, includes outdoor team-building exercises, a residential for participants to learn ‘life skills’, a community-based social action project and an end of programme celebration event.</a:t>
            </a:r>
            <a:endParaRPr sz="900">
              <a:solidFill>
                <a:srgbClr val="222222"/>
              </a:solidFill>
              <a:highlight>
                <a:srgbClr val="FFFFFF"/>
              </a:highlight>
            </a:endParaRPr>
          </a:p>
          <a:p>
            <a:pPr indent="0" lvl="0" marL="0" rtl="0" algn="l">
              <a:lnSpc>
                <a:spcPct val="138000"/>
              </a:lnSpc>
              <a:spcBef>
                <a:spcPts val="1000"/>
              </a:spcBef>
              <a:spcAft>
                <a:spcPts val="0"/>
              </a:spcAft>
              <a:buSzPts val="1100"/>
              <a:buNone/>
            </a:pPr>
            <a:r>
              <a:rPr lang="en-GB" sz="900">
                <a:solidFill>
                  <a:schemeClr val="dk1"/>
                </a:solidFill>
                <a:highlight>
                  <a:srgbClr val="FFFFFF"/>
                </a:highlight>
              </a:rPr>
              <a:t>As a delivery partner we have been delivering NCS for 8 years and are really excited to work with you and establish NCS in your school.</a:t>
            </a:r>
            <a:endParaRPr sz="900">
              <a:solidFill>
                <a:schemeClr val="dk1"/>
              </a:solidFill>
              <a:highlight>
                <a:srgbClr val="FFFFFF"/>
              </a:highlight>
            </a:endParaRPr>
          </a:p>
          <a:p>
            <a:pPr indent="0" lvl="0" marL="0" rtl="0" algn="l">
              <a:lnSpc>
                <a:spcPct val="138000"/>
              </a:lnSpc>
              <a:spcBef>
                <a:spcPts val="1000"/>
              </a:spcBef>
              <a:spcAft>
                <a:spcPts val="0"/>
              </a:spcAft>
              <a:buSzPts val="1100"/>
              <a:buNone/>
            </a:pPr>
            <a:r>
              <a:rPr lang="en-GB" sz="900">
                <a:solidFill>
                  <a:schemeClr val="dk1"/>
                </a:solidFill>
                <a:highlight>
                  <a:srgbClr val="FFFFFF"/>
                </a:highlight>
              </a:rPr>
              <a:t>For this summer, as a delivery partner of NCS we are working in accordance with government guidance and disseminated by the National Youth Agency (NYA) (</a:t>
            </a:r>
            <a:r>
              <a:rPr lang="en-GB" sz="900" u="sng">
                <a:solidFill>
                  <a:srgbClr val="1155CC"/>
                </a:solidFill>
                <a:highlight>
                  <a:srgbClr val="FFFFFF"/>
                </a:highlight>
                <a:hlinkClick r:id="rId4">
                  <a:extLst>
                    <a:ext uri="{A12FA001-AC4F-418D-AE19-62706E023703}">
                      <ahyp:hlinkClr val="tx"/>
                    </a:ext>
                  </a:extLst>
                </a:hlinkClick>
              </a:rPr>
              <a:t>https://nya.org.uk/guidance/</a:t>
            </a:r>
            <a:r>
              <a:rPr lang="en-GB" sz="900">
                <a:solidFill>
                  <a:schemeClr val="dk1"/>
                </a:solidFill>
                <a:highlight>
                  <a:srgbClr val="FFFFFF"/>
                </a:highlight>
              </a:rPr>
              <a:t>) to keep your students safe</a:t>
            </a:r>
            <a:endParaRPr b="1" i="1" sz="900">
              <a:solidFill>
                <a:srgbClr val="212529"/>
              </a:solidFill>
              <a:highlight>
                <a:srgbClr val="FFFFFF"/>
              </a:highlight>
            </a:endParaRPr>
          </a:p>
          <a:p>
            <a:pPr indent="0" lvl="0" marL="0" rtl="0" algn="l">
              <a:lnSpc>
                <a:spcPct val="138000"/>
              </a:lnSpc>
              <a:spcBef>
                <a:spcPts val="1000"/>
              </a:spcBef>
              <a:spcAft>
                <a:spcPts val="0"/>
              </a:spcAft>
              <a:buSzPts val="1100"/>
              <a:buNone/>
            </a:pPr>
            <a:r>
              <a:rPr lang="en-GB" sz="900">
                <a:solidFill>
                  <a:schemeClr val="dk1"/>
                </a:solidFill>
                <a:highlight>
                  <a:srgbClr val="FFFFFF"/>
                </a:highlight>
              </a:rPr>
              <a:t>Despite the ongoing challenges last year we had 470 young people across Bradford take part in the NCS Programme, and in total contributed 14,100 hours creating positive change and tackling societal issues across the Bradford district last year. Now that we are slowly getting back to normality, there is an even greater need for the benefits that young people can get out of the experience on NCS; connecting with new people, engaging with their local community, building skills and empowering them as they transition out of this challenging period. Read more about the impact NCS has had nationally</a:t>
            </a:r>
            <a:r>
              <a:rPr lang="en-GB" sz="900" u="sng">
                <a:solidFill>
                  <a:srgbClr val="1155CC"/>
                </a:solidFill>
                <a:highlight>
                  <a:srgbClr val="FFFFFF"/>
                </a:highlight>
                <a:hlinkClick r:id="rId5">
                  <a:extLst>
                    <a:ext uri="{A12FA001-AC4F-418D-AE19-62706E023703}">
                      <ahyp:hlinkClr val="tx"/>
                    </a:ext>
                  </a:extLst>
                </a:hlinkClick>
              </a:rPr>
              <a:t> here</a:t>
            </a:r>
            <a:r>
              <a:rPr lang="en-GB" sz="900">
                <a:solidFill>
                  <a:schemeClr val="dk1"/>
                </a:solidFill>
                <a:highlight>
                  <a:srgbClr val="FFFFFF"/>
                </a:highlight>
              </a:rPr>
              <a:t>. </a:t>
            </a:r>
            <a:endParaRPr sz="900">
              <a:solidFill>
                <a:schemeClr val="dk1"/>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t/>
            </a:r>
            <a:endParaRPr sz="1000">
              <a:solidFill>
                <a:schemeClr val="dk1"/>
              </a:solidFill>
            </a:endParaRPr>
          </a:p>
          <a:p>
            <a:pPr indent="0" lvl="0" marL="0" rtl="0" algn="ctr">
              <a:lnSpc>
                <a:spcPct val="100000"/>
              </a:lnSpc>
              <a:spcBef>
                <a:spcPts val="0"/>
              </a:spcBef>
              <a:spcAft>
                <a:spcPts val="0"/>
              </a:spcAft>
              <a:buSzPts val="2800"/>
              <a:buNone/>
            </a:pPr>
            <a:r>
              <a:t/>
            </a:r>
            <a:endParaRPr b="1" sz="1400">
              <a:solidFill>
                <a:schemeClr val="dk1"/>
              </a:solidFill>
              <a:highlight>
                <a:schemeClr val="lt1"/>
              </a:highlight>
              <a:latin typeface="Montserrat"/>
              <a:ea typeface="Montserrat"/>
              <a:cs typeface="Montserrat"/>
              <a:sym typeface="Montserrat"/>
            </a:endParaRPr>
          </a:p>
        </p:txBody>
      </p:sp>
      <p:sp>
        <p:nvSpPr>
          <p:cNvPr id="79" name="Google Shape;79;p7"/>
          <p:cNvSpPr txBox="1"/>
          <p:nvPr>
            <p:ph type="ctrTitle"/>
          </p:nvPr>
        </p:nvSpPr>
        <p:spPr>
          <a:xfrm>
            <a:off x="311700" y="1207875"/>
            <a:ext cx="8520600" cy="438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sz="1900">
                <a:latin typeface="Michroma"/>
                <a:ea typeface="Michroma"/>
                <a:cs typeface="Michroma"/>
                <a:sym typeface="Michroma"/>
              </a:rPr>
              <a:t>Our backstory…</a:t>
            </a:r>
            <a:endParaRPr sz="1900">
              <a:latin typeface="Michroma"/>
              <a:ea typeface="Michroma"/>
              <a:cs typeface="Michroma"/>
              <a:sym typeface="Michrom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